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309" r:id="rId2"/>
    <p:sldId id="31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19"/>
      </p:cViewPr>
      <p:guideLst/>
    </p:cSldViewPr>
  </p:slideViewPr>
  <p:notesTextViewPr>
    <p:cViewPr>
      <p:scale>
        <a:sx n="1" d="1"/>
        <a:sy n="1" d="1"/>
      </p:scale>
      <p:origin x="0" y="-667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120EF5-9342-400B-8E51-1F5065B51450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CA3FA9-2337-4D1E-B9B8-749F574D7D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1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Google Cloud:</a:t>
            </a:r>
            <a:br>
              <a:rPr lang="en-US" dirty="0"/>
            </a:br>
            <a:r>
              <a:rPr lang="en-US" dirty="0"/>
              <a:t>https://cloud.google.com/iot/docs/how-tos/mqtt-bridge#publishing_telemetry_events</a:t>
            </a:r>
          </a:p>
          <a:p>
            <a:r>
              <a:rPr lang="en-US" dirty="0"/>
              <a:t>1) Device connection (public/private key to securely exchange data)</a:t>
            </a:r>
          </a:p>
          <a:p>
            <a:r>
              <a:rPr lang="en-US" dirty="0"/>
              <a:t>2) The firmware publishes data to the MQTT topic; the Cloud IoT Core forward the data to the user-defined telemetry topic; If no default Pub/Sub topic exists, published telemetry data will be lost. </a:t>
            </a:r>
          </a:p>
          <a:p>
            <a:endParaRPr lang="en-US" dirty="0"/>
          </a:p>
          <a:p>
            <a:r>
              <a:rPr lang="en-US" dirty="0"/>
              <a:t>IBM Cloud</a:t>
            </a:r>
          </a:p>
          <a:p>
            <a:pPr marL="228600" indent="-228600">
              <a:buAutoNum type="arabicParenR"/>
            </a:pPr>
            <a:r>
              <a:rPr lang="en-US" dirty="0"/>
              <a:t>Device registration (</a:t>
            </a:r>
            <a:r>
              <a:rPr lang="en-US" dirty="0" err="1"/>
              <a:t>device.cfg</a:t>
            </a:r>
            <a:r>
              <a:rPr lang="en-US" dirty="0"/>
              <a:t> file)</a:t>
            </a:r>
          </a:p>
          <a:p>
            <a:pPr marL="228600" indent="-228600">
              <a:buAutoNum type="arabicParenR"/>
            </a:pPr>
            <a:r>
              <a:rPr lang="en-US" dirty="0"/>
              <a:t>MQTT Topic https://www.ibm.com/support/knowledgecenter/SSQP8H/iot/platform/devices/mqtt.html - https://ibm-watson-iot.github.io/iot-python/device/#sample-code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CA3FA9-2337-4D1E-B9B8-749F574D7DB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63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718733"/>
            <a:ext cx="12192000" cy="5139267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65102"/>
            <a:ext cx="5522976" cy="574108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96943" y="6259676"/>
            <a:ext cx="685061" cy="2716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796" y="6254497"/>
            <a:ext cx="2560320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27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1658112"/>
            <a:ext cx="5498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80416" y="1621536"/>
            <a:ext cx="5522976" cy="4372864"/>
          </a:xfrm>
        </p:spPr>
        <p:txBody>
          <a:bodyPr/>
          <a:lstStyle>
            <a:lvl1pPr>
              <a:lnSpc>
                <a:spcPts val="3733"/>
              </a:lnSpc>
              <a:spcAft>
                <a:spcPts val="2400"/>
              </a:spcAft>
              <a:defRPr sz="32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120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340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388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436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079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710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5760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268224"/>
            <a:ext cx="2450592" cy="5726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436608" y="268224"/>
            <a:ext cx="2450592" cy="5726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387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885" cy="5760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268224"/>
            <a:ext cx="5498592" cy="5726176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232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5760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387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5760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4970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1906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6096000" y="0"/>
            <a:ext cx="6096000" cy="342900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096000" y="3426883"/>
            <a:ext cx="6096000" cy="3431116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274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6096000" y="0"/>
            <a:ext cx="3048000" cy="342900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6096000" cy="342900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3733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9144000" y="0"/>
            <a:ext cx="3048000" cy="342900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6096000" y="3426883"/>
            <a:ext cx="6096000" cy="3431116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3426883"/>
            <a:ext cx="6096000" cy="3431116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63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5760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7827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6096000" y="3426883"/>
            <a:ext cx="3048000" cy="343111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9144000" y="3426883"/>
            <a:ext cx="3048000" cy="343111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3048001" y="3426883"/>
            <a:ext cx="3048000" cy="3431116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3426883"/>
            <a:ext cx="3048000" cy="3431116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3425951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72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6118789" y="3707363"/>
            <a:ext cx="3013816" cy="2287037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3070788" y="3707363"/>
            <a:ext cx="0" cy="2287037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36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718733"/>
            <a:ext cx="12192000" cy="5139267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18733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7841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51308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3" y="5130800"/>
            <a:ext cx="5791203" cy="8636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2133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2133"/>
              </a:lnSpc>
              <a:buClr>
                <a:schemeClr val="tx1"/>
              </a:buClr>
              <a:defRPr sz="1200">
                <a:solidFill>
                  <a:schemeClr val="tx1"/>
                </a:solidFill>
              </a:defRPr>
            </a:lvl2pPr>
            <a:lvl3pPr>
              <a:lnSpc>
                <a:spcPts val="2133"/>
              </a:lnSpc>
              <a:buClr>
                <a:schemeClr val="tx1"/>
              </a:buClr>
              <a:defRPr sz="1200">
                <a:solidFill>
                  <a:schemeClr val="tx1"/>
                </a:solidFill>
              </a:defRPr>
            </a:lvl3pPr>
            <a:lvl4pPr>
              <a:lnSpc>
                <a:spcPts val="2133"/>
              </a:lnSpc>
              <a:buClr>
                <a:schemeClr val="tx1"/>
              </a:buClr>
              <a:defRPr sz="1200">
                <a:solidFill>
                  <a:schemeClr val="tx1"/>
                </a:solidFill>
              </a:defRPr>
            </a:lvl4pPr>
            <a:lvl5pPr>
              <a:lnSpc>
                <a:spcPts val="2133"/>
              </a:lnSpc>
              <a:buClr>
                <a:schemeClr val="tx1"/>
              </a:buCl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4644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3048000" cy="6864096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3048000" y="0"/>
            <a:ext cx="3048000" cy="6864096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6096000" y="0"/>
            <a:ext cx="3048000" cy="6864096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6864096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23461"/>
            <a:ext cx="0" cy="5670939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9144000" y="323461"/>
            <a:ext cx="0" cy="5670939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4600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1648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352800" y="1658112"/>
            <a:ext cx="8534400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6029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1648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316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1648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340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7563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1648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340608" y="1658112"/>
            <a:ext cx="2450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374384" y="1633728"/>
            <a:ext cx="5512725" cy="4372864"/>
          </a:xfrm>
        </p:spPr>
        <p:txBody>
          <a:bodyPr/>
          <a:lstStyle>
            <a:lvl1pPr>
              <a:lnSpc>
                <a:spcPts val="3733"/>
              </a:lnSpc>
              <a:spcAft>
                <a:spcPts val="2400"/>
              </a:spcAft>
              <a:defRPr sz="32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87424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268224"/>
            <a:ext cx="2450592" cy="5726176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3340608" y="268224"/>
            <a:ext cx="8546501" cy="5726176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3083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356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1066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1658112"/>
            <a:ext cx="5498592" cy="4336288"/>
          </a:xfrm>
        </p:spPr>
        <p:txBody>
          <a:bodyPr/>
          <a:lstStyle>
            <a:lvl1pPr>
              <a:spcBef>
                <a:spcPts val="0"/>
              </a:spcBef>
              <a:spcAft>
                <a:spcPts val="800"/>
              </a:spcAft>
              <a:defRPr/>
            </a:lvl1pPr>
            <a:lvl2pPr marL="0" indent="0">
              <a:spcBef>
                <a:spcPts val="0"/>
              </a:spcBef>
              <a:spcAft>
                <a:spcPts val="800"/>
              </a:spcAft>
              <a:buNone/>
              <a:defRPr/>
            </a:lvl2pPr>
            <a:lvl3pPr marL="268809" indent="0">
              <a:buNone/>
              <a:defRPr/>
            </a:lvl3pPr>
            <a:lvl4pPr marL="579952" indent="0">
              <a:buNone/>
              <a:defRPr/>
            </a:lvl4pPr>
            <a:lvl5pPr marL="842412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>
            <a:lvl1pPr>
              <a:spcBef>
                <a:spcPts val="0"/>
              </a:spcBef>
              <a:spcAft>
                <a:spcPts val="800"/>
              </a:spcAft>
              <a:defRPr/>
            </a:lvl1pPr>
            <a:lvl2pPr marL="0" indent="0">
              <a:spcBef>
                <a:spcPts val="0"/>
              </a:spcBef>
              <a:spcAft>
                <a:spcPts val="800"/>
              </a:spcAft>
              <a:buNone/>
              <a:defRPr/>
            </a:lvl2pPr>
            <a:lvl3pPr marL="268809" indent="0">
              <a:buNone/>
              <a:defRPr/>
            </a:lvl3pPr>
            <a:lvl4pPr marL="579952" indent="0">
              <a:buNone/>
              <a:defRPr/>
            </a:lvl4pPr>
            <a:lvl5pPr marL="842412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079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94794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463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37339"/>
            <a:ext cx="5498592" cy="4357060"/>
          </a:xfrm>
        </p:spPr>
        <p:txBody>
          <a:bodyPr/>
          <a:lstStyle>
            <a:lvl1pPr>
              <a:spcBef>
                <a:spcPts val="0"/>
              </a:spcBef>
              <a:defRPr sz="1333"/>
            </a:lvl1pPr>
            <a:lvl2pPr marL="0" indent="0">
              <a:spcBef>
                <a:spcPts val="0"/>
              </a:spcBef>
              <a:buNone/>
              <a:defRPr/>
            </a:lvl2pPr>
            <a:lvl3pPr marL="268809" indent="0">
              <a:buNone/>
              <a:defRPr/>
            </a:lvl3pPr>
            <a:lvl4pPr marL="579952" indent="0">
              <a:buNone/>
              <a:defRPr/>
            </a:lvl4pPr>
            <a:lvl5pPr marL="842412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62301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43854" y="3089003"/>
            <a:ext cx="1704293" cy="67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74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608" y="235635"/>
            <a:ext cx="5510784" cy="1072896"/>
          </a:xfrm>
        </p:spPr>
        <p:txBody>
          <a:bodyPr/>
          <a:lstStyle>
            <a:lvl1pPr>
              <a:lnSpc>
                <a:spcPts val="3200"/>
              </a:lnSpc>
              <a:spcAft>
                <a:spcPts val="1600"/>
              </a:spcAft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82880" y="1659939"/>
            <a:ext cx="5608320" cy="4323067"/>
          </a:xfrm>
        </p:spPr>
        <p:txBody>
          <a:bodyPr/>
          <a:lstStyle>
            <a:lvl1pPr>
              <a:lnSpc>
                <a:spcPts val="12800"/>
              </a:lnSpc>
              <a:spcAft>
                <a:spcPts val="0"/>
              </a:spcAft>
              <a:defRPr sz="128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6655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608" y="235635"/>
            <a:ext cx="5510784" cy="1072896"/>
          </a:xfrm>
        </p:spPr>
        <p:txBody>
          <a:bodyPr/>
          <a:lstStyle>
            <a:lvl1pPr>
              <a:lnSpc>
                <a:spcPts val="3200"/>
              </a:lnSpc>
              <a:spcAft>
                <a:spcPts val="1600"/>
              </a:spcAft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82880" y="1659939"/>
            <a:ext cx="5608320" cy="4323067"/>
          </a:xfrm>
        </p:spPr>
        <p:txBody>
          <a:bodyPr/>
          <a:lstStyle>
            <a:lvl1pPr>
              <a:lnSpc>
                <a:spcPts val="12800"/>
              </a:lnSpc>
              <a:spcAft>
                <a:spcPts val="0"/>
              </a:spcAft>
              <a:defRPr sz="128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0993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231649"/>
            <a:ext cx="11704229" cy="5735751"/>
          </a:xfrm>
        </p:spPr>
        <p:txBody>
          <a:bodyPr/>
          <a:lstStyle>
            <a:lvl1pPr>
              <a:lnSpc>
                <a:spcPts val="12800"/>
              </a:lnSpc>
              <a:spcAft>
                <a:spcPts val="0"/>
              </a:spcAft>
              <a:defRPr sz="128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780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7416712" cy="5760360"/>
          </a:xfrm>
        </p:spPr>
        <p:txBody>
          <a:bodyPr/>
          <a:lstStyle>
            <a:lvl1pPr>
              <a:spcAft>
                <a:spcPts val="24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66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5760360"/>
          </a:xfrm>
        </p:spPr>
        <p:txBody>
          <a:bodyPr/>
          <a:lstStyle>
            <a:lvl1pPr>
              <a:spcAft>
                <a:spcPts val="24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268224"/>
            <a:ext cx="5498592" cy="5726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696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1072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88608" y="1658112"/>
            <a:ext cx="5498501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92608" y="1658112"/>
            <a:ext cx="5498592" cy="4336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36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80416" y="234040"/>
            <a:ext cx="5522976" cy="572617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388608" y="268224"/>
            <a:ext cx="5498592" cy="572617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304888" y="6383868"/>
            <a:ext cx="5486312" cy="22224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91462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 b="0" i="0">
                <a:solidFill>
                  <a:schemeClr val="tx1"/>
                </a:solidFill>
                <a:latin typeface="IBM Plex Sans Light" panose="020B0403050000000000" pitchFamily="34" charset="77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9448800" y="6383868"/>
            <a:ext cx="2438309" cy="22224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0" i="0">
                <a:solidFill>
                  <a:schemeClr val="tx1"/>
                </a:solidFill>
                <a:latin typeface="IBM Plex Sans Light" panose="020B0403050000000000" pitchFamily="34" charset="77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46307" y="-147320"/>
            <a:ext cx="12485627" cy="715264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8320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</p:sldLayoutIdLst>
  <p:hf hdr="0" dt="0"/>
  <p:txStyles>
    <p:titleStyle>
      <a:lvl1pPr algn="l" rtl="0" eaLnBrk="1" fontAlgn="base" hangingPunct="1">
        <a:lnSpc>
          <a:spcPts val="3733"/>
        </a:lnSpc>
        <a:spcBef>
          <a:spcPct val="0"/>
        </a:spcBef>
        <a:spcAft>
          <a:spcPts val="2400"/>
        </a:spcAft>
        <a:defRPr sz="3200" b="0" i="0">
          <a:solidFill>
            <a:schemeClr val="tx1"/>
          </a:solidFill>
          <a:latin typeface="IBM Plex Mono Light" panose="020B0409050000000000" pitchFamily="49" charset="77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5pPr>
      <a:lvl6pPr marL="48340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6pPr>
      <a:lvl7pPr marL="96681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7pPr>
      <a:lvl8pPr marL="145022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8pPr>
      <a:lvl9pPr marL="193362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96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2133"/>
        </a:lnSpc>
        <a:spcBef>
          <a:spcPts val="0"/>
        </a:spcBef>
        <a:spcAft>
          <a:spcPts val="800"/>
        </a:spcAft>
        <a:buClr>
          <a:schemeClr val="tx1"/>
        </a:buClr>
        <a:buSzPct val="90000"/>
        <a:buFont typeface="Wingdings" pitchFamily="2" charset="2"/>
        <a:buNone/>
        <a:defRPr sz="16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  <a:lvl2pPr marL="228594" indent="-228594" algn="l" rtl="0" eaLnBrk="1" fontAlgn="base" hangingPunct="1">
        <a:lnSpc>
          <a:spcPts val="2133"/>
        </a:lnSpc>
        <a:spcBef>
          <a:spcPts val="0"/>
        </a:spcBef>
        <a:spcAft>
          <a:spcPts val="800"/>
        </a:spcAft>
        <a:buClr>
          <a:schemeClr val="tx1"/>
        </a:buClr>
        <a:buSzPct val="100000"/>
        <a:buFont typeface=".AppleSystemUIFont" charset="-120"/>
        <a:buChar char="–"/>
        <a:tabLst/>
        <a:defRPr sz="16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2pPr>
      <a:lvl3pPr marL="457189" indent="-188379" algn="l" rtl="0" eaLnBrk="1" fontAlgn="base" hangingPunct="1">
        <a:lnSpc>
          <a:spcPts val="2133"/>
        </a:lnSpc>
        <a:spcBef>
          <a:spcPts val="0"/>
        </a:spcBef>
        <a:spcAft>
          <a:spcPts val="8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6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3pPr>
      <a:lvl4pPr marL="838179" indent="-258227" algn="l" rtl="0" eaLnBrk="1" fontAlgn="base" hangingPunct="1">
        <a:lnSpc>
          <a:spcPts val="2133"/>
        </a:lnSpc>
        <a:spcBef>
          <a:spcPts val="0"/>
        </a:spcBef>
        <a:spcAft>
          <a:spcPts val="800"/>
        </a:spcAft>
        <a:buClr>
          <a:schemeClr val="tx1"/>
        </a:buClr>
        <a:buSzPct val="100000"/>
        <a:buFont typeface=".AppleSystemUIFont" charset="-120"/>
        <a:buChar char="–"/>
        <a:tabLst/>
        <a:defRPr sz="1600" baseline="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4pPr>
      <a:lvl5pPr marL="1071007" indent="-228594" algn="l" rtl="0" eaLnBrk="1" fontAlgn="base" hangingPunct="1">
        <a:lnSpc>
          <a:spcPts val="2133"/>
        </a:lnSpc>
        <a:spcBef>
          <a:spcPts val="0"/>
        </a:spcBef>
        <a:spcAft>
          <a:spcPts val="800"/>
        </a:spcAft>
        <a:buClr>
          <a:schemeClr val="tx1"/>
        </a:buClr>
        <a:buFont typeface=".AppleSystemUIFont" charset="-120"/>
        <a:buChar char="»"/>
        <a:tabLst/>
        <a:defRPr sz="16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5pPr>
      <a:lvl6pPr marL="2111549" indent="-172886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Arial" charset="0"/>
        </a:defRPr>
      </a:lvl6pPr>
      <a:lvl7pPr marL="2594956" indent="-172886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Arial" charset="0"/>
        </a:defRPr>
      </a:lvl7pPr>
      <a:lvl8pPr marL="3078364" indent="-172886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Arial" charset="0"/>
        </a:defRPr>
      </a:lvl8pPr>
      <a:lvl9pPr marL="3561772" indent="-172886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692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1pPr>
      <a:lvl2pPr marL="483407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2pPr>
      <a:lvl3pPr marL="966816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3pPr>
      <a:lvl4pPr marL="1450221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4pPr>
      <a:lvl5pPr marL="1933629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5pPr>
      <a:lvl6pPr marL="2417037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6pPr>
      <a:lvl7pPr marL="2900443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7pPr>
      <a:lvl8pPr marL="3383850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8pPr>
      <a:lvl9pPr marL="3867258" algn="l" defTabSz="966816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microsoft.com/office/2007/relationships/hdphoto" Target="../media/hdphoto1.wdp"/><Relationship Id="rId5" Type="http://schemas.openxmlformats.org/officeDocument/2006/relationships/image" Target="../media/image7.png"/><Relationship Id="rId15" Type="http://schemas.openxmlformats.org/officeDocument/2006/relationships/image" Target="../media/image16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jpeg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A8970-7A6A-4AE9-A756-4B48AA2CD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cloudmind4home: a multicloud connected device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3C5CE02-2ACC-45F1-9787-81E4E206AD25}"/>
              </a:ext>
            </a:extLst>
          </p:cNvPr>
          <p:cNvSpPr txBox="1">
            <a:spLocks/>
          </p:cNvSpPr>
          <p:nvPr/>
        </p:nvSpPr>
        <p:spPr>
          <a:xfrm>
            <a:off x="280416" y="1991325"/>
            <a:ext cx="5522976" cy="574108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200" b="0" i="0">
                <a:solidFill>
                  <a:schemeClr val="tx1"/>
                </a:solidFill>
                <a:latin typeface="IBM Plex Mono Light" panose="020B0409050000000000" pitchFamily="49" charset="77"/>
                <a:ea typeface="IBM Plex Mono Light" panose="020B0409050000000000" pitchFamily="49" charset="77"/>
                <a:cs typeface="IBM Plex Mono Light" panose="020B0409050000000000" pitchFamily="49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5pPr>
            <a:lvl6pPr marL="48340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6pPr>
            <a:lvl7pPr marL="96681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7pPr>
            <a:lvl8pPr marL="145022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8pPr>
            <a:lvl9pPr marL="193362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960">
                <a:solidFill>
                  <a:srgbClr val="191919"/>
                </a:solidFill>
                <a:latin typeface="HelvNeue Light for IBM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BM Plex Mono Light" panose="020B0409050000000000" pitchFamily="49" charset="77"/>
              </a:rPr>
              <a:t>Simone Romano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D4295B-9F6B-4D60-A678-86618BDC8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076" y="1991325"/>
            <a:ext cx="6049108" cy="45368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2786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C4618-6F64-4E26-88EE-E56568C6B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1892ED-1428-41B8-9FFB-2A7060CC61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2EAA9-9FB3-45FF-B83B-4A040ABE9E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E7D935-DE37-44D7-8534-4C0B6B717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135" y="1521623"/>
            <a:ext cx="1248015" cy="9666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629FC1F-B279-423B-A43B-9CC9647FAAAB}"/>
              </a:ext>
            </a:extLst>
          </p:cNvPr>
          <p:cNvCxnSpPr>
            <a:cxnSpLocks/>
          </p:cNvCxnSpPr>
          <p:nvPr/>
        </p:nvCxnSpPr>
        <p:spPr bwMode="auto">
          <a:xfrm>
            <a:off x="4976447" y="74645"/>
            <a:ext cx="0" cy="5945550"/>
          </a:xfrm>
          <a:prstGeom prst="line">
            <a:avLst/>
          </a:prstGeom>
          <a:ln w="38100">
            <a:solidFill>
              <a:schemeClr val="tx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EC3793C-AD96-4627-BA77-A7CF4397E85F}"/>
              </a:ext>
            </a:extLst>
          </p:cNvPr>
          <p:cNvSpPr txBox="1"/>
          <p:nvPr/>
        </p:nvSpPr>
        <p:spPr>
          <a:xfrm>
            <a:off x="721450" y="915698"/>
            <a:ext cx="2171031" cy="30482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600"/>
              </a:spcAft>
            </a:pPr>
            <a:r>
              <a:rPr lang="en-US" dirty="0">
                <a:latin typeface="IBM Plex Sans" charset="0"/>
                <a:ea typeface="IBM Plex Sans" charset="0"/>
                <a:cs typeface="IBM Plex Sans" charset="0"/>
              </a:rPr>
              <a:t>HOME NETWORK</a:t>
            </a:r>
            <a:endParaRPr lang="en-US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41159F-F54B-47DC-9DFE-F70A24656E16}"/>
              </a:ext>
            </a:extLst>
          </p:cNvPr>
          <p:cNvSpPr txBox="1"/>
          <p:nvPr/>
        </p:nvSpPr>
        <p:spPr>
          <a:xfrm>
            <a:off x="7809497" y="159945"/>
            <a:ext cx="1564546" cy="30482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600"/>
              </a:spcAft>
            </a:pPr>
            <a:r>
              <a:rPr lang="en-US" dirty="0">
                <a:latin typeface="IBM Plex Sans" charset="0"/>
                <a:ea typeface="IBM Plex Sans" charset="0"/>
                <a:cs typeface="IBM Plex Sans" charset="0"/>
              </a:rPr>
              <a:t>CLOUD</a:t>
            </a:r>
            <a:endParaRPr lang="en-US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pic>
        <p:nvPicPr>
          <p:cNvPr id="13" name="Picture 12" descr="A picture containing object&#10;&#10;Description automatically generated">
            <a:extLst>
              <a:ext uri="{FF2B5EF4-FFF2-40B4-BE49-F238E27FC236}">
                <a16:creationId xmlns:a16="http://schemas.microsoft.com/office/drawing/2014/main" id="{80AAFFC0-853E-4693-9CDF-8B2EE3D9FF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760" y="2432239"/>
            <a:ext cx="1066937" cy="121481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C8B2062-F38F-4762-82C4-FE38BDF8F4F8}"/>
              </a:ext>
            </a:extLst>
          </p:cNvPr>
          <p:cNvGrpSpPr/>
          <p:nvPr/>
        </p:nvGrpSpPr>
        <p:grpSpPr>
          <a:xfrm>
            <a:off x="115563" y="2851896"/>
            <a:ext cx="1646346" cy="888465"/>
            <a:chOff x="280416" y="3736075"/>
            <a:chExt cx="1646346" cy="88846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A556C1-BCE1-421B-B7D1-FCA8CBAB5E8D}"/>
                </a:ext>
              </a:extLst>
            </p:cNvPr>
            <p:cNvSpPr txBox="1"/>
            <p:nvPr/>
          </p:nvSpPr>
          <p:spPr>
            <a:xfrm>
              <a:off x="353422" y="3978209"/>
              <a:ext cx="1573340" cy="64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highlight>
                    <a:srgbClr val="FFFFFF"/>
                  </a:highlight>
                </a:rPr>
                <a:t>sensing</a:t>
              </a:r>
              <a:r>
                <a:rPr lang="en-US" sz="1200" b="1" dirty="0">
                  <a:solidFill>
                    <a:srgbClr val="000080"/>
                  </a:solidFill>
                  <a:highlight>
                    <a:srgbClr val="FFFFFF"/>
                  </a:highlight>
                </a:rPr>
                <a:t>()</a:t>
              </a:r>
              <a:endParaRPr lang="en-US" sz="1200" dirty="0">
                <a:solidFill>
                  <a:srgbClr val="000000"/>
                </a:solidFill>
                <a:highlight>
                  <a:srgbClr val="FFFFFF"/>
                </a:highlight>
              </a:endParaRPr>
            </a:p>
            <a:p>
              <a:r>
                <a:rPr lang="en-US" sz="1200" dirty="0" err="1">
                  <a:solidFill>
                    <a:srgbClr val="000000"/>
                  </a:solidFill>
                  <a:highlight>
                    <a:srgbClr val="FFFFFF"/>
                  </a:highlight>
                </a:rPr>
                <a:t>notifyGoogleCloud</a:t>
              </a:r>
              <a:r>
                <a:rPr lang="en-US" sz="1200" b="1" dirty="0">
                  <a:solidFill>
                    <a:srgbClr val="000080"/>
                  </a:solidFill>
                  <a:highlight>
                    <a:srgbClr val="FFFFFF"/>
                  </a:highlight>
                </a:rPr>
                <a:t>()</a:t>
              </a:r>
              <a:endParaRPr lang="en-US" sz="1200" dirty="0">
                <a:solidFill>
                  <a:srgbClr val="000000"/>
                </a:solidFill>
                <a:highlight>
                  <a:srgbClr val="FFFFFF"/>
                </a:highlight>
              </a:endParaRPr>
            </a:p>
            <a:p>
              <a:r>
                <a:rPr lang="en-US" sz="1200" dirty="0" err="1">
                  <a:solidFill>
                    <a:srgbClr val="000000"/>
                  </a:solidFill>
                  <a:highlight>
                    <a:srgbClr val="FFFFFF"/>
                  </a:highlight>
                </a:rPr>
                <a:t>notifyIBMCloud</a:t>
              </a:r>
              <a:r>
                <a:rPr lang="en-US" sz="1200" b="1" dirty="0">
                  <a:solidFill>
                    <a:srgbClr val="000080"/>
                  </a:solidFill>
                  <a:highlight>
                    <a:srgbClr val="FFFFFF"/>
                  </a:highlight>
                </a:rPr>
                <a:t>()</a:t>
              </a:r>
              <a:endParaRPr lang="en-US" sz="1200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491B29-76D2-4D40-93D3-8366032AFF77}"/>
                </a:ext>
              </a:extLst>
            </p:cNvPr>
            <p:cNvSpPr txBox="1"/>
            <p:nvPr/>
          </p:nvSpPr>
          <p:spPr>
            <a:xfrm>
              <a:off x="280416" y="3736075"/>
              <a:ext cx="1564546" cy="285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ts val="1600"/>
                </a:lnSpc>
                <a:spcAft>
                  <a:spcPts val="600"/>
                </a:spcAft>
              </a:pPr>
              <a:r>
                <a:rPr lang="en-US" sz="1200" b="1" dirty="0">
                  <a:latin typeface="IBM Plex Sans" charset="0"/>
                  <a:ea typeface="IBM Plex Sans" charset="0"/>
                  <a:cs typeface="IBM Plex Sans" charset="0"/>
                </a:rPr>
                <a:t>python firmware</a:t>
              </a:r>
              <a:endParaRPr lang="en-US" sz="1200" b="1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24C4D7B-A58A-48C1-A40B-F4A2A042F34B}"/>
              </a:ext>
            </a:extLst>
          </p:cNvPr>
          <p:cNvGrpSpPr/>
          <p:nvPr/>
        </p:nvGrpSpPr>
        <p:grpSpPr>
          <a:xfrm>
            <a:off x="6930055" y="951993"/>
            <a:ext cx="1564546" cy="1187297"/>
            <a:chOff x="4238846" y="1460354"/>
            <a:chExt cx="1564546" cy="1187297"/>
          </a:xfrm>
        </p:grpSpPr>
        <p:pic>
          <p:nvPicPr>
            <p:cNvPr id="20" name="Picture 19" descr="A close up of a logo&#10;&#10;Description automatically generated">
              <a:extLst>
                <a:ext uri="{FF2B5EF4-FFF2-40B4-BE49-F238E27FC236}">
                  <a16:creationId xmlns:a16="http://schemas.microsoft.com/office/drawing/2014/main" id="{F4B24104-4962-45E4-8095-41C55B40C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3541" y="1460354"/>
              <a:ext cx="1014779" cy="902026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F5FEE55-D18C-460D-8152-91AA7D68000E}"/>
                </a:ext>
              </a:extLst>
            </p:cNvPr>
            <p:cNvSpPr txBox="1"/>
            <p:nvPr/>
          </p:nvSpPr>
          <p:spPr>
            <a:xfrm>
              <a:off x="4238846" y="2362380"/>
              <a:ext cx="1564546" cy="285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ts val="1600"/>
                </a:lnSpc>
                <a:spcAft>
                  <a:spcPts val="600"/>
                </a:spcAft>
              </a:pPr>
              <a:r>
                <a:rPr lang="en-US" sz="1200" b="1" dirty="0">
                  <a:latin typeface="IBM Plex Sans" charset="0"/>
                  <a:ea typeface="IBM Plex Sans" charset="0"/>
                  <a:cs typeface="IBM Plex Sans" charset="0"/>
                </a:rPr>
                <a:t>Cloud IoT Core</a:t>
              </a:r>
              <a:endParaRPr lang="en-US" sz="1200" b="1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pic>
        <p:nvPicPr>
          <p:cNvPr id="32" name="Picture 31" descr="A picture containing outdoor&#10;&#10;Description automatically generated">
            <a:extLst>
              <a:ext uri="{FF2B5EF4-FFF2-40B4-BE49-F238E27FC236}">
                <a16:creationId xmlns:a16="http://schemas.microsoft.com/office/drawing/2014/main" id="{6FF8F072-C053-41D4-99F9-67749D8CB9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556" y="4449132"/>
            <a:ext cx="1268973" cy="1241878"/>
          </a:xfrm>
          <a:prstGeom prst="rect">
            <a:avLst/>
          </a:prstGeom>
        </p:spPr>
      </p:pic>
      <p:sp>
        <p:nvSpPr>
          <p:cNvPr id="33" name="Rectangle 1">
            <a:extLst>
              <a:ext uri="{FF2B5EF4-FFF2-40B4-BE49-F238E27FC236}">
                <a16:creationId xmlns:a16="http://schemas.microsoft.com/office/drawing/2014/main" id="{96D72BD2-A10B-4A14-B899-3C14394B31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4919" y="1892846"/>
            <a:ext cx="3136361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{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offChipTempValue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</a:rPr>
              <a:t>22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offChipTempStatus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onboardBrightnessValue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</a:rPr>
              <a:t>0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onboardBrightnessStatus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"KO"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onboardBrightnessMessage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“KO"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onboardTemperatureValue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</a:rPr>
              <a:t>24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onboardTemperatureStatus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onboardHumidityValue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</a:rPr>
              <a:t>49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onboardHumidityStatus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barometerTemperaturValue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</a:rPr>
              <a:t>25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barometerTemperaturStatus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barometerPressureValue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FF"/>
                </a:highlight>
              </a:rPr>
              <a:t>101012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barometerPressureStatus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00"/>
                </a:highlight>
              </a:rPr>
              <a:t>presenceValue</a:t>
            </a:r>
            <a:r>
              <a:rPr lang="en-US" sz="1000" dirty="0">
                <a:solidFill>
                  <a:srgbClr val="800000"/>
                </a:solidFill>
                <a:highlight>
                  <a:srgbClr val="FFFF00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00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00"/>
                </a:highlight>
              </a:rPr>
              <a:t> </a:t>
            </a:r>
            <a:r>
              <a:rPr lang="en-US" sz="1000" dirty="0">
                <a:solidFill>
                  <a:srgbClr val="FF8000"/>
                </a:solidFill>
                <a:highlight>
                  <a:srgbClr val="FFFF00"/>
                </a:highlight>
              </a:rPr>
              <a:t>0</a:t>
            </a:r>
            <a:r>
              <a:rPr lang="en-US" sz="1000" b="1" dirty="0">
                <a:solidFill>
                  <a:srgbClr val="8000FF"/>
                </a:solidFill>
                <a:highlight>
                  <a:srgbClr val="FFFF00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00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presenceStatus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"OK"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presenceMessage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"No humans detected!"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rilevationTime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"07-01-2020 22:29:59.336902"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dirty="0" err="1">
                <a:solidFill>
                  <a:srgbClr val="800000"/>
                </a:solidFill>
                <a:highlight>
                  <a:srgbClr val="FFFFFF"/>
                </a:highlight>
              </a:rPr>
              <a:t>imei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"EMULATOR"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,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dirty="0">
                <a:solidFill>
                  <a:srgbClr val="800000"/>
                </a:solidFill>
                <a:highlight>
                  <a:srgbClr val="FFFFFF"/>
                </a:highlight>
              </a:rPr>
              <a:t>"props"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: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[]</a:t>
            </a:r>
            <a:endParaRPr lang="en-US" sz="1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en-US" sz="1000" b="1" dirty="0">
                <a:solidFill>
                  <a:srgbClr val="8000FF"/>
                </a:solidFill>
                <a:highlight>
                  <a:srgbClr val="FFFFFF"/>
                </a:highlight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FEDE8E8-C2B5-4D0B-B26B-7DAF6D553701}"/>
              </a:ext>
            </a:extLst>
          </p:cNvPr>
          <p:cNvGrpSpPr/>
          <p:nvPr/>
        </p:nvGrpSpPr>
        <p:grpSpPr>
          <a:xfrm>
            <a:off x="5138101" y="1375384"/>
            <a:ext cx="1816305" cy="551193"/>
            <a:chOff x="5172681" y="1419415"/>
            <a:chExt cx="1816305" cy="551193"/>
          </a:xfrm>
        </p:grpSpPr>
        <p:sp>
          <p:nvSpPr>
            <p:cNvPr id="38" name="Rectangle 2">
              <a:extLst>
                <a:ext uri="{FF2B5EF4-FFF2-40B4-BE49-F238E27FC236}">
                  <a16:creationId xmlns:a16="http://schemas.microsoft.com/office/drawing/2014/main" id="{1078668D-ED08-4F44-BCDE-C21B79132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2681" y="1724387"/>
              <a:ext cx="1816305" cy="246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 Unicode MS"/>
                </a:rPr>
                <a:t>/devices/</a:t>
              </a:r>
              <a:r>
                <a:rPr kumimoji="0" lang="en-US" altLang="en-US" sz="10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 Unicode MS"/>
                </a:rPr>
                <a:t>DEVICE_ID</a:t>
              </a: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 Unicode MS"/>
                </a:rPr>
                <a:t>/events</a:t>
              </a:r>
              <a:r>
                <a:rPr kumimoji="0" lang="en-US" altLang="en-US" sz="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  <a:t> 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62E5651-BF13-4CC4-8471-381971DEA041}"/>
                </a:ext>
              </a:extLst>
            </p:cNvPr>
            <p:cNvSpPr/>
            <p:nvPr/>
          </p:nvSpPr>
          <p:spPr>
            <a:xfrm>
              <a:off x="5281999" y="1419415"/>
              <a:ext cx="13724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MQTT topic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D84EFB1-0884-4D5C-8A17-0450CC1B5C16}"/>
              </a:ext>
            </a:extLst>
          </p:cNvPr>
          <p:cNvGrpSpPr/>
          <p:nvPr/>
        </p:nvGrpSpPr>
        <p:grpSpPr>
          <a:xfrm>
            <a:off x="8749059" y="631862"/>
            <a:ext cx="1663192" cy="953154"/>
            <a:chOff x="8009287" y="1773588"/>
            <a:chExt cx="1663192" cy="953154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F127447D-3756-46A4-9BE8-15DA62BFC2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9595" y="1773588"/>
              <a:ext cx="579276" cy="579276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F4464D0-8BEA-44A4-A817-97B479426A6A}"/>
                </a:ext>
              </a:extLst>
            </p:cNvPr>
            <p:cNvSpPr txBox="1"/>
            <p:nvPr/>
          </p:nvSpPr>
          <p:spPr>
            <a:xfrm>
              <a:off x="8107933" y="2305292"/>
              <a:ext cx="1564546" cy="285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ts val="1600"/>
                </a:lnSpc>
                <a:spcAft>
                  <a:spcPts val="600"/>
                </a:spcAft>
              </a:pPr>
              <a:r>
                <a:rPr lang="en-US" sz="1200" b="1" dirty="0">
                  <a:solidFill>
                    <a:schemeClr val="tx1"/>
                  </a:solidFill>
                  <a:latin typeface="IBM Plex Sans" charset="0"/>
                  <a:ea typeface="IBM Plex Sans" charset="0"/>
                  <a:cs typeface="IBM Plex Sans" charset="0"/>
                </a:rPr>
                <a:t>Pub Sub</a:t>
              </a:r>
            </a:p>
          </p:txBody>
        </p:sp>
        <p:sp>
          <p:nvSpPr>
            <p:cNvPr id="44" name="Rectangle 2">
              <a:extLst>
                <a:ext uri="{FF2B5EF4-FFF2-40B4-BE49-F238E27FC236}">
                  <a16:creationId xmlns:a16="http://schemas.microsoft.com/office/drawing/2014/main" id="{CDDB1F08-7CAD-4CAE-920E-CB3B4822FD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9287" y="2481669"/>
              <a:ext cx="1014779" cy="2450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1000" dirty="0">
                  <a:latin typeface="Arial Unicode MS"/>
                </a:rPr>
                <a:t>t</a:t>
              </a:r>
              <a:r>
                <a:rPr kumimoji="0" lang="en-US" altLang="en-US" sz="1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 Unicode MS"/>
                </a:rPr>
                <a:t>elemetry topic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3A6A9246-310E-4707-ABD5-4AD97A1B5ED8}"/>
              </a:ext>
            </a:extLst>
          </p:cNvPr>
          <p:cNvCxnSpPr>
            <a:stCxn id="20" idx="3"/>
            <a:endCxn id="44" idx="1"/>
          </p:cNvCxnSpPr>
          <p:nvPr/>
        </p:nvCxnSpPr>
        <p:spPr bwMode="auto">
          <a:xfrm>
            <a:off x="8079529" y="1403006"/>
            <a:ext cx="669530" cy="59474"/>
          </a:xfrm>
          <a:prstGeom prst="bentConnector3">
            <a:avLst/>
          </a:prstGeom>
          <a:ln w="12700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" name="Picture 50" descr="A close up of a sign&#10;&#10;Description automatically generated">
            <a:extLst>
              <a:ext uri="{FF2B5EF4-FFF2-40B4-BE49-F238E27FC236}">
                <a16:creationId xmlns:a16="http://schemas.microsoft.com/office/drawing/2014/main" id="{7708AC08-9811-4E12-84DF-B6AC376BD5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588" y="2275469"/>
            <a:ext cx="1396623" cy="605035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C9002CEA-0595-4B3D-AF1A-567C031362F8}"/>
              </a:ext>
            </a:extLst>
          </p:cNvPr>
          <p:cNvGrpSpPr/>
          <p:nvPr/>
        </p:nvGrpSpPr>
        <p:grpSpPr>
          <a:xfrm>
            <a:off x="10321785" y="1947028"/>
            <a:ext cx="1564546" cy="787123"/>
            <a:chOff x="9297677" y="2865229"/>
            <a:chExt cx="1564546" cy="787123"/>
          </a:xfrm>
        </p:grpSpPr>
        <p:pic>
          <p:nvPicPr>
            <p:cNvPr id="1028" name="Picture 4" descr="Risultati immagini per bigquery">
              <a:extLst>
                <a:ext uri="{FF2B5EF4-FFF2-40B4-BE49-F238E27FC236}">
                  <a16:creationId xmlns:a16="http://schemas.microsoft.com/office/drawing/2014/main" id="{CBBA2042-9008-4A9B-BDDE-3828247FA8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88483" y="2865229"/>
              <a:ext cx="567991" cy="514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64284D2-9F94-4D5A-8E00-7131120F8A5A}"/>
                </a:ext>
              </a:extLst>
            </p:cNvPr>
            <p:cNvSpPr txBox="1"/>
            <p:nvPr/>
          </p:nvSpPr>
          <p:spPr>
            <a:xfrm>
              <a:off x="9297677" y="3367081"/>
              <a:ext cx="1564546" cy="285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ts val="1600"/>
                </a:lnSpc>
                <a:spcAft>
                  <a:spcPts val="600"/>
                </a:spcAft>
              </a:pPr>
              <a:r>
                <a:rPr lang="en-US" sz="1200" b="1" dirty="0">
                  <a:latin typeface="IBM Plex Sans" charset="0"/>
                  <a:ea typeface="IBM Plex Sans" charset="0"/>
                  <a:cs typeface="IBM Plex Sans" charset="0"/>
                </a:rPr>
                <a:t>BigQuery</a:t>
              </a:r>
              <a:endParaRPr lang="en-US" sz="1200" b="1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CF4021D3-9B40-4896-BB94-14C6D49327E9}"/>
              </a:ext>
            </a:extLst>
          </p:cNvPr>
          <p:cNvCxnSpPr>
            <a:cxnSpLocks/>
            <a:stCxn id="44" idx="2"/>
            <a:endCxn id="51" idx="0"/>
          </p:cNvCxnSpPr>
          <p:nvPr/>
        </p:nvCxnSpPr>
        <p:spPr bwMode="auto">
          <a:xfrm rot="5400000">
            <a:off x="8762449" y="1781468"/>
            <a:ext cx="690453" cy="29754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02F0E170-0801-4C70-A866-88B52331D150}"/>
              </a:ext>
            </a:extLst>
          </p:cNvPr>
          <p:cNvCxnSpPr>
            <a:cxnSpLocks/>
            <a:stCxn id="51" idx="3"/>
            <a:endCxn id="1028" idx="1"/>
          </p:cNvCxnSpPr>
          <p:nvPr/>
        </p:nvCxnSpPr>
        <p:spPr bwMode="auto">
          <a:xfrm flipV="1">
            <a:off x="9657211" y="2204066"/>
            <a:ext cx="755380" cy="37392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407200E3-E349-4A00-A73C-0E3146081CEB}"/>
              </a:ext>
            </a:extLst>
          </p:cNvPr>
          <p:cNvGrpSpPr/>
          <p:nvPr/>
        </p:nvGrpSpPr>
        <p:grpSpPr>
          <a:xfrm>
            <a:off x="8622080" y="2847707"/>
            <a:ext cx="1790171" cy="727549"/>
            <a:chOff x="8328707" y="3598852"/>
            <a:chExt cx="1790171" cy="727549"/>
          </a:xfrm>
        </p:grpSpPr>
        <p:pic>
          <p:nvPicPr>
            <p:cNvPr id="1026" name="Picture 1025">
              <a:extLst>
                <a:ext uri="{FF2B5EF4-FFF2-40B4-BE49-F238E27FC236}">
                  <a16:creationId xmlns:a16="http://schemas.microsoft.com/office/drawing/2014/main" id="{8856566E-5EE0-4D7C-A0E6-7790551E50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9500" b="94250" l="1500" r="97250">
                          <a14:foregroundMark x1="46833" y1="43917" x2="46833" y2="43917"/>
                          <a14:foregroundMark x1="52750" y1="51500" x2="52750" y2="51500"/>
                          <a14:foregroundMark x1="51083" y1="46500" x2="51083" y2="46500"/>
                          <a14:foregroundMark x1="49417" y1="45583" x2="49417" y2="45583"/>
                          <a14:foregroundMark x1="46833" y1="44750" x2="46833" y2="44750"/>
                          <a14:foregroundMark x1="46833" y1="43083" x2="46833" y2="43083"/>
                          <a14:foregroundMark x1="7417" y1="55667" x2="7417" y2="55667"/>
                          <a14:foregroundMark x1="41000" y1="9500" x2="41000" y2="9500"/>
                          <a14:foregroundMark x1="41000" y1="9500" x2="41000" y2="9500"/>
                          <a14:foregroundMark x1="93833" y1="50667" x2="93833" y2="50667"/>
                          <a14:foregroundMark x1="29250" y1="94333" x2="29250" y2="94333"/>
                          <a14:foregroundMark x1="1583" y1="50667" x2="1583" y2="50667"/>
                          <a14:foregroundMark x1="50250" y1="56500" x2="50250" y2="56500"/>
                          <a14:foregroundMark x1="43500" y1="56500" x2="43500" y2="56500"/>
                          <a14:foregroundMark x1="67000" y1="51500" x2="67000" y2="51500"/>
                          <a14:foregroundMark x1="67000" y1="49833" x2="67000" y2="49833"/>
                          <a14:foregroundMark x1="60333" y1="46500" x2="60333" y2="46500"/>
                          <a14:foregroundMark x1="55250" y1="46500" x2="55250" y2="46500"/>
                          <a14:foregroundMark x1="54417" y1="46500" x2="54417" y2="46500"/>
                          <a14:foregroundMark x1="54417" y1="46500" x2="54417" y2="46500"/>
                          <a14:foregroundMark x1="51917" y1="47333" x2="51917" y2="47333"/>
                          <a14:foregroundMark x1="50250" y1="46500" x2="50250" y2="46500"/>
                          <a14:foregroundMark x1="48583" y1="42250" x2="48583" y2="42250"/>
                          <a14:foregroundMark x1="47750" y1="40583" x2="58583" y2="38083"/>
                          <a14:foregroundMark x1="70333" y1="34750" x2="31583" y2="64250"/>
                          <a14:foregroundMark x1="31583" y1="64250" x2="78583" y2="58167"/>
                          <a14:foregroundMark x1="78583" y1="58167" x2="80417" y2="58167"/>
                          <a14:foregroundMark x1="67000" y1="54000" x2="20000" y2="47000"/>
                          <a14:foregroundMark x1="20000" y1="47000" x2="62500" y2="65750"/>
                          <a14:foregroundMark x1="62500" y1="65750" x2="87167" y2="56500"/>
                          <a14:foregroundMark x1="64500" y1="54000" x2="64500" y2="54000"/>
                          <a14:foregroundMark x1="65333" y1="53167" x2="65333" y2="53167"/>
                          <a14:foregroundMark x1="67000" y1="46500" x2="67000" y2="46500"/>
                          <a14:foregroundMark x1="67000" y1="46500" x2="67000" y2="46500"/>
                          <a14:foregroundMark x1="68667" y1="47333" x2="68667" y2="47333"/>
                          <a14:foregroundMark x1="68667" y1="43083" x2="68667" y2="43083"/>
                          <a14:foregroundMark x1="62833" y1="38083" x2="62833" y2="38083"/>
                          <a14:foregroundMark x1="62833" y1="38083" x2="62833" y2="38083"/>
                          <a14:foregroundMark x1="62833" y1="38083" x2="62833" y2="38083"/>
                          <a14:foregroundMark x1="62833" y1="38083" x2="62833" y2="38083"/>
                          <a14:foregroundMark x1="60333" y1="36417" x2="60333" y2="36417"/>
                          <a14:foregroundMark x1="57750" y1="33833" x2="55250" y2="31333"/>
                          <a14:foregroundMark x1="54417" y1="31333" x2="54417" y2="31333"/>
                          <a14:foregroundMark x1="53583" y1="30500" x2="53583" y2="30500"/>
                          <a14:foregroundMark x1="53583" y1="30500" x2="53583" y2="30500"/>
                          <a14:foregroundMark x1="51083" y1="28833" x2="51083" y2="28833"/>
                          <a14:foregroundMark x1="51083" y1="28833" x2="51083" y2="28833"/>
                          <a14:foregroundMark x1="49417" y1="28833" x2="49417" y2="28833"/>
                          <a14:foregroundMark x1="44333" y1="28833" x2="44333" y2="28833"/>
                          <a14:foregroundMark x1="43500" y1="28833" x2="43500" y2="28833"/>
                          <a14:foregroundMark x1="42667" y1="31333" x2="42667" y2="31333"/>
                          <a14:foregroundMark x1="40167" y1="33000" x2="40167" y2="33000"/>
                          <a14:foregroundMark x1="36833" y1="33833" x2="36833" y2="33833"/>
                          <a14:foregroundMark x1="34250" y1="33833" x2="34250" y2="33833"/>
                          <a14:foregroundMark x1="32583" y1="33833" x2="32583" y2="33833"/>
                          <a14:foregroundMark x1="31750" y1="33833" x2="31750" y2="33833"/>
                          <a14:foregroundMark x1="30917" y1="33000" x2="30917" y2="33000"/>
                          <a14:foregroundMark x1="30917" y1="33000" x2="30917" y2="33000"/>
                          <a14:foregroundMark x1="30917" y1="33000" x2="50250" y2="41417"/>
                          <a14:foregroundMark x1="50250" y1="41417" x2="38500" y2="28833"/>
                          <a14:foregroundMark x1="38500" y1="28833" x2="40167" y2="37250"/>
                          <a14:foregroundMark x1="30083" y1="38083" x2="39333" y2="63250"/>
                          <a14:foregroundMark x1="31750" y1="50667" x2="68667" y2="47333"/>
                          <a14:foregroundMark x1="47750" y1="74167" x2="41000" y2="69917"/>
                          <a14:foregroundMark x1="41000" y1="65750" x2="53583" y2="65750"/>
                          <a14:foregroundMark x1="40167" y1="63250" x2="51917" y2="74167"/>
                          <a14:foregroundMark x1="56083" y1="67417" x2="50250" y2="71667"/>
                          <a14:foregroundMark x1="56083" y1="55667" x2="66167" y2="44750"/>
                          <a14:foregroundMark x1="69500" y1="38917" x2="68667" y2="60750"/>
                          <a14:foregroundMark x1="30917" y1="52333" x2="38500" y2="59083"/>
                          <a14:foregroundMark x1="97250" y1="50667" x2="97250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8707" y="3598852"/>
              <a:ext cx="727549" cy="727549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BDCA331-4747-4DF4-9942-3462600C7C00}"/>
                </a:ext>
              </a:extLst>
            </p:cNvPr>
            <p:cNvSpPr txBox="1"/>
            <p:nvPr/>
          </p:nvSpPr>
          <p:spPr>
            <a:xfrm>
              <a:off x="8995316" y="3611144"/>
              <a:ext cx="1123562" cy="695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ts val="1600"/>
                </a:lnSpc>
                <a:spcAft>
                  <a:spcPts val="600"/>
                </a:spcAft>
              </a:pPr>
              <a:r>
                <a:rPr lang="en-US" sz="1200" b="1" dirty="0">
                  <a:latin typeface="IBM Plex Sans" charset="0"/>
                  <a:ea typeface="IBM Plex Sans" charset="0"/>
                  <a:cs typeface="IBM Plex Sans" charset="0"/>
                </a:rPr>
                <a:t>Google Kubernetes engine</a:t>
              </a:r>
              <a:endParaRPr lang="en-US" sz="1200" b="1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sp>
        <p:nvSpPr>
          <p:cNvPr id="1033" name="Rectangle 5">
            <a:extLst>
              <a:ext uri="{FF2B5EF4-FFF2-40B4-BE49-F238E27FC236}">
                <a16:creationId xmlns:a16="http://schemas.microsoft.com/office/drawing/2014/main" id="{3586749D-E359-4635-8D2A-C0BFC3F6F4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8100" y="4163408"/>
            <a:ext cx="2348319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iot-2/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evt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/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event_id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/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fmt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/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format_string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A0D55D0-7336-4A4E-82B0-359E90073FC5}"/>
              </a:ext>
            </a:extLst>
          </p:cNvPr>
          <p:cNvSpPr/>
          <p:nvPr/>
        </p:nvSpPr>
        <p:spPr>
          <a:xfrm>
            <a:off x="5322408" y="3851855"/>
            <a:ext cx="1372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MQTT topic</a:t>
            </a:r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F4589673-CAD1-44EC-A3FF-66C511A882B8}"/>
              </a:ext>
            </a:extLst>
          </p:cNvPr>
          <p:cNvSpPr/>
          <p:nvPr/>
        </p:nvSpPr>
        <p:spPr bwMode="auto">
          <a:xfrm>
            <a:off x="6656086" y="4675836"/>
            <a:ext cx="1135661" cy="60503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000000000" pitchFamily="34" charset="77"/>
              </a:rPr>
              <a:t>Physical interface – user defined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A817545-9C45-4625-856E-6F564EDFA219}"/>
              </a:ext>
            </a:extLst>
          </p:cNvPr>
          <p:cNvSpPr/>
          <p:nvPr/>
        </p:nvSpPr>
        <p:spPr bwMode="auto">
          <a:xfrm>
            <a:off x="6594165" y="5566923"/>
            <a:ext cx="1135661" cy="60503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000000000" pitchFamily="34" charset="77"/>
              </a:rPr>
              <a:t>Logical interface – user defined</a:t>
            </a:r>
          </a:p>
        </p:txBody>
      </p:sp>
      <p:cxnSp>
        <p:nvCxnSpPr>
          <p:cNvPr id="1036" name="Straight Arrow Connector 1035">
            <a:extLst>
              <a:ext uri="{FF2B5EF4-FFF2-40B4-BE49-F238E27FC236}">
                <a16:creationId xmlns:a16="http://schemas.microsoft.com/office/drawing/2014/main" id="{CFBE2494-76E0-422C-9507-CAE27AECA920}"/>
              </a:ext>
            </a:extLst>
          </p:cNvPr>
          <p:cNvCxnSpPr>
            <a:cxnSpLocks/>
            <a:stCxn id="32" idx="3"/>
            <a:endCxn id="1034" idx="1"/>
          </p:cNvCxnSpPr>
          <p:nvPr/>
        </p:nvCxnSpPr>
        <p:spPr bwMode="auto">
          <a:xfrm flipV="1">
            <a:off x="6459529" y="4978354"/>
            <a:ext cx="196557" cy="91717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8" name="Straight Arrow Connector 1037">
            <a:extLst>
              <a:ext uri="{FF2B5EF4-FFF2-40B4-BE49-F238E27FC236}">
                <a16:creationId xmlns:a16="http://schemas.microsoft.com/office/drawing/2014/main" id="{021CC581-49EC-4838-991E-FDD0DF3A7497}"/>
              </a:ext>
            </a:extLst>
          </p:cNvPr>
          <p:cNvCxnSpPr>
            <a:stCxn id="1034" idx="2"/>
            <a:endCxn id="78" idx="0"/>
          </p:cNvCxnSpPr>
          <p:nvPr/>
        </p:nvCxnSpPr>
        <p:spPr bwMode="auto">
          <a:xfrm flipH="1">
            <a:off x="7161996" y="5280871"/>
            <a:ext cx="61921" cy="286052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35BE9EC9-C320-417D-BBE1-6BA9C44F0588}"/>
              </a:ext>
            </a:extLst>
          </p:cNvPr>
          <p:cNvSpPr/>
          <p:nvPr/>
        </p:nvSpPr>
        <p:spPr>
          <a:xfrm>
            <a:off x="8494601" y="5587184"/>
            <a:ext cx="1372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MQTT topic</a:t>
            </a:r>
          </a:p>
        </p:txBody>
      </p:sp>
      <p:sp>
        <p:nvSpPr>
          <p:cNvPr id="1046" name="Rectangle 10">
            <a:extLst>
              <a:ext uri="{FF2B5EF4-FFF2-40B4-BE49-F238E27FC236}">
                <a16:creationId xmlns:a16="http://schemas.microsoft.com/office/drawing/2014/main" id="{600F6606-1939-442B-B08F-8F9FA11068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2616" y="5907226"/>
            <a:ext cx="4068954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iot-2/type/${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typeId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}/id/${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deviceId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}/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intf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/${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logicalInterfaceId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}/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evt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/state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52" name="Picture 1051" descr="A picture containing object&#10;&#10;Description automatically generated">
            <a:extLst>
              <a:ext uri="{FF2B5EF4-FFF2-40B4-BE49-F238E27FC236}">
                <a16:creationId xmlns:a16="http://schemas.microsoft.com/office/drawing/2014/main" id="{415902F0-8824-42B5-85D6-693A11649E7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716" y="3600630"/>
            <a:ext cx="475501" cy="475501"/>
          </a:xfrm>
          <a:prstGeom prst="rect">
            <a:avLst/>
          </a:prstGeom>
        </p:spPr>
      </p:pic>
      <p:pic>
        <p:nvPicPr>
          <p:cNvPr id="100" name="Picture 99" descr="A picture containing object&#10;&#10;Description automatically generated">
            <a:extLst>
              <a:ext uri="{FF2B5EF4-FFF2-40B4-BE49-F238E27FC236}">
                <a16:creationId xmlns:a16="http://schemas.microsoft.com/office/drawing/2014/main" id="{7D53D6D1-0680-4897-8E4D-C50C3D4F694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940" y="1029049"/>
            <a:ext cx="475501" cy="475501"/>
          </a:xfrm>
          <a:prstGeom prst="rect">
            <a:avLst/>
          </a:prstGeom>
        </p:spPr>
      </p:pic>
      <p:pic>
        <p:nvPicPr>
          <p:cNvPr id="101" name="Picture 100" descr="A picture containing object&#10;&#10;Description automatically generated">
            <a:extLst>
              <a:ext uri="{FF2B5EF4-FFF2-40B4-BE49-F238E27FC236}">
                <a16:creationId xmlns:a16="http://schemas.microsoft.com/office/drawing/2014/main" id="{46187F60-C04C-4C50-A43A-60DA5C991C4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607" y="1504550"/>
            <a:ext cx="475501" cy="475501"/>
          </a:xfrm>
          <a:prstGeom prst="rect">
            <a:avLst/>
          </a:prstGeom>
        </p:spPr>
      </p:pic>
      <p:pic>
        <p:nvPicPr>
          <p:cNvPr id="102" name="Picture 101" descr="A picture containing object&#10;&#10;Description automatically generated">
            <a:extLst>
              <a:ext uri="{FF2B5EF4-FFF2-40B4-BE49-F238E27FC236}">
                <a16:creationId xmlns:a16="http://schemas.microsoft.com/office/drawing/2014/main" id="{09CDB121-ABF5-400B-8312-7DCBEEBB412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305" y="2016899"/>
            <a:ext cx="475501" cy="475501"/>
          </a:xfrm>
          <a:prstGeom prst="rect">
            <a:avLst/>
          </a:prstGeom>
        </p:spPr>
      </p:pic>
      <p:pic>
        <p:nvPicPr>
          <p:cNvPr id="1060" name="Picture 1059" descr="A yellow sign with black text&#10;&#10;Description automatically generated">
            <a:extLst>
              <a:ext uri="{FF2B5EF4-FFF2-40B4-BE49-F238E27FC236}">
                <a16:creationId xmlns:a16="http://schemas.microsoft.com/office/drawing/2014/main" id="{6BBE5082-5BAE-4B92-A20E-152D92F58F8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466" y="2958919"/>
            <a:ext cx="518304" cy="518304"/>
          </a:xfrm>
          <a:prstGeom prst="rect">
            <a:avLst/>
          </a:prstGeom>
        </p:spPr>
      </p:pic>
      <p:pic>
        <p:nvPicPr>
          <p:cNvPr id="111" name="Picture 110" descr="A picture containing object&#10;&#10;Description automatically generated">
            <a:extLst>
              <a:ext uri="{FF2B5EF4-FFF2-40B4-BE49-F238E27FC236}">
                <a16:creationId xmlns:a16="http://schemas.microsoft.com/office/drawing/2014/main" id="{39AF9D60-6EDC-4741-B369-AC00244049A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996" y="3876862"/>
            <a:ext cx="475501" cy="475501"/>
          </a:xfrm>
          <a:prstGeom prst="rect">
            <a:avLst/>
          </a:prstGeom>
        </p:spPr>
      </p:pic>
      <p:pic>
        <p:nvPicPr>
          <p:cNvPr id="112" name="Picture 111" descr="A picture containing object&#10;&#10;Description automatically generated">
            <a:extLst>
              <a:ext uri="{FF2B5EF4-FFF2-40B4-BE49-F238E27FC236}">
                <a16:creationId xmlns:a16="http://schemas.microsoft.com/office/drawing/2014/main" id="{5575FA72-8F50-41D0-A42F-0A3602B18BC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398" y="4669055"/>
            <a:ext cx="475501" cy="475501"/>
          </a:xfrm>
          <a:prstGeom prst="rect">
            <a:avLst/>
          </a:prstGeom>
        </p:spPr>
      </p:pic>
      <p:sp>
        <p:nvSpPr>
          <p:cNvPr id="1061" name="Rectangle 1060">
            <a:extLst>
              <a:ext uri="{FF2B5EF4-FFF2-40B4-BE49-F238E27FC236}">
                <a16:creationId xmlns:a16="http://schemas.microsoft.com/office/drawing/2014/main" id="{C08698C6-56A3-4CE4-A254-413D3E24D568}"/>
              </a:ext>
            </a:extLst>
          </p:cNvPr>
          <p:cNvSpPr/>
          <p:nvPr/>
        </p:nvSpPr>
        <p:spPr>
          <a:xfrm>
            <a:off x="7847657" y="5096055"/>
            <a:ext cx="25760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</a:rPr>
              <a:t>"</a:t>
            </a:r>
            <a:r>
              <a:rPr lang="en-US" dirty="0" err="1">
                <a:solidFill>
                  <a:srgbClr val="800000"/>
                </a:solidFill>
                <a:highlight>
                  <a:srgbClr val="FFFF00"/>
                </a:highlight>
              </a:rPr>
              <a:t>presenceValue</a:t>
            </a:r>
            <a:r>
              <a:rPr lang="en-US" dirty="0">
                <a:solidFill>
                  <a:srgbClr val="800000"/>
                </a:solidFill>
                <a:highlight>
                  <a:srgbClr val="FFFF00"/>
                </a:highlight>
              </a:rPr>
              <a:t>"</a:t>
            </a:r>
            <a:r>
              <a:rPr lang="en-US" b="1" dirty="0">
                <a:solidFill>
                  <a:srgbClr val="8000FF"/>
                </a:solidFill>
                <a:highlight>
                  <a:srgbClr val="FFFF00"/>
                </a:highlight>
              </a:rPr>
              <a:t>: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</a:rPr>
              <a:t> 1/</a:t>
            </a:r>
            <a:r>
              <a:rPr lang="en-US" dirty="0">
                <a:solidFill>
                  <a:srgbClr val="FF8000"/>
                </a:solidFill>
                <a:highlight>
                  <a:srgbClr val="FFFF00"/>
                </a:highlight>
              </a:rPr>
              <a:t>0</a:t>
            </a:r>
            <a:endParaRPr lang="en-US" dirty="0">
              <a:solidFill>
                <a:srgbClr val="000000"/>
              </a:solidFill>
              <a:highlight>
                <a:srgbClr val="FFFF00"/>
              </a:highlight>
            </a:endParaRPr>
          </a:p>
        </p:txBody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5BC4DA14-457F-494B-B8B1-4486A95EFE05}"/>
              </a:ext>
            </a:extLst>
          </p:cNvPr>
          <p:cNvSpPr/>
          <p:nvPr/>
        </p:nvSpPr>
        <p:spPr bwMode="auto">
          <a:xfrm>
            <a:off x="5106090" y="556710"/>
            <a:ext cx="6780239" cy="3124335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000000000" pitchFamily="34" charset="77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AAAE00B-BEE2-48CC-B97A-DD31B552CEEB}"/>
              </a:ext>
            </a:extLst>
          </p:cNvPr>
          <p:cNvSpPr/>
          <p:nvPr/>
        </p:nvSpPr>
        <p:spPr bwMode="auto">
          <a:xfrm>
            <a:off x="5138100" y="3876862"/>
            <a:ext cx="6982364" cy="2689776"/>
          </a:xfrm>
          <a:prstGeom prst="rect">
            <a:avLst/>
          </a:prstGeom>
          <a:noFill/>
          <a:ln w="12700">
            <a:solidFill>
              <a:schemeClr val="tx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000000000" pitchFamily="34" charset="77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94EF927-AA2F-4744-BD69-9E85070D47B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847" y="427218"/>
            <a:ext cx="2749062" cy="154634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673C2DB-DCDA-406F-86C7-1E74A3A87F9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2202" y="3883313"/>
            <a:ext cx="2355976" cy="1322653"/>
          </a:xfrm>
          <a:prstGeom prst="rect">
            <a:avLst/>
          </a:prstGeom>
        </p:spPr>
      </p:pic>
      <p:pic>
        <p:nvPicPr>
          <p:cNvPr id="121" name="Picture 120" descr="A yellow sign with black text&#10;&#10;Description automatically generated">
            <a:extLst>
              <a:ext uri="{FF2B5EF4-FFF2-40B4-BE49-F238E27FC236}">
                <a16:creationId xmlns:a16="http://schemas.microsoft.com/office/drawing/2014/main" id="{FC9EAB2E-E06D-4B7C-B7B8-8BC6706023A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6135" y="5465387"/>
            <a:ext cx="518304" cy="51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76076"/>
      </p:ext>
    </p:extLst>
  </p:cSld>
  <p:clrMapOvr>
    <a:masterClrMapping/>
  </p:clrMapOvr>
</p:sld>
</file>

<file path=ppt/theme/theme1.xml><?xml version="1.0" encoding="utf-8"?>
<a:theme xmlns:a="http://schemas.openxmlformats.org/drawingml/2006/main" name="1_IBM Developer 2018 white background">
  <a:themeElements>
    <a:clrScheme name="Custom 63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A75A6"/>
      </a:accent2>
      <a:accent3>
        <a:srgbClr val="20D5D2"/>
      </a:accent3>
      <a:accent4>
        <a:srgbClr val="B9BFC7"/>
      </a:accent4>
      <a:accent5>
        <a:srgbClr val="BB8EFF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9_V02_Plex.potx" id="{F0434E0C-5804-3746-AD32-5C9C47EFF31D}" vid="{696EAE16-1454-424D-B28C-D2E81C1160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219</Words>
  <Application>Microsoft Office PowerPoint</Application>
  <PresentationFormat>Widescreen</PresentationFormat>
  <Paragraphs>54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2" baseType="lpstr">
      <vt:lpstr>.AppleSystemUIFont</vt:lpstr>
      <vt:lpstr>Arial</vt:lpstr>
      <vt:lpstr>Arial Unicode MS</vt:lpstr>
      <vt:lpstr>Calibri</vt:lpstr>
      <vt:lpstr>HelvNeue Light for IBM</vt:lpstr>
      <vt:lpstr>IBM Plex Mono Light</vt:lpstr>
      <vt:lpstr>IBM Plex Sans</vt:lpstr>
      <vt:lpstr>IBM Plex Sans Light</vt:lpstr>
      <vt:lpstr>Wingdings</vt:lpstr>
      <vt:lpstr>1_IBM Developer 2018 white background</vt:lpstr>
      <vt:lpstr>cloudmind4home: a multicloud connected device</vt:lpstr>
      <vt:lpstr>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cloudmind4home: a multicloud connected device</dc:title>
  <dc:creator>Simone Romano</dc:creator>
  <cp:lastModifiedBy>Simone Romano</cp:lastModifiedBy>
  <cp:revision>14</cp:revision>
  <dcterms:created xsi:type="dcterms:W3CDTF">2020-01-07T21:31:21Z</dcterms:created>
  <dcterms:modified xsi:type="dcterms:W3CDTF">2020-01-07T23:03:47Z</dcterms:modified>
</cp:coreProperties>
</file>

<file path=docProps/thumbnail.jpeg>
</file>